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8" r:id="rId6"/>
    <p:sldId id="270" r:id="rId7"/>
    <p:sldId id="282" r:id="rId8"/>
    <p:sldId id="306" r:id="rId9"/>
    <p:sldId id="308" r:id="rId10"/>
    <p:sldId id="309" r:id="rId11"/>
    <p:sldId id="307" r:id="rId12"/>
    <p:sldId id="310" r:id="rId13"/>
    <p:sldId id="311" r:id="rId14"/>
    <p:sldId id="305" r:id="rId15"/>
    <p:sldId id="325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6" r:id="rId28"/>
  </p:sldIdLst>
  <p:sldSz cx="24377650" cy="13716000"/>
  <p:notesSz cx="6865938" cy="9998075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6" userDrawn="1">
          <p15:clr>
            <a:srgbClr val="A4A3A4"/>
          </p15:clr>
        </p15:guide>
        <p15:guide id="4" pos="14255" userDrawn="1">
          <p15:clr>
            <a:srgbClr val="A4A3A4"/>
          </p15:clr>
        </p15:guide>
        <p15:guide id="5" pos="11307" userDrawn="1">
          <p15:clr>
            <a:srgbClr val="A4A3A4"/>
          </p15:clr>
        </p15:guide>
        <p15:guide id="6" pos="761" userDrawn="1">
          <p15:clr>
            <a:srgbClr val="A4A3A4"/>
          </p15:clr>
        </p15:guide>
        <p15:guide id="8" orient="horz" pos="2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E4C"/>
    <a:srgbClr val="1A2C57"/>
    <a:srgbClr val="E02E26"/>
    <a:srgbClr val="9DA0A4"/>
    <a:srgbClr val="AEB1B5"/>
    <a:srgbClr val="858585"/>
    <a:srgbClr val="6F767C"/>
    <a:srgbClr val="545A5E"/>
    <a:srgbClr val="002C36"/>
    <a:srgbClr val="EA5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9" autoAdjust="0"/>
    <p:restoredTop sz="87660" autoAdjust="0"/>
  </p:normalViewPr>
  <p:slideViewPr>
    <p:cSldViewPr snapToGrid="0" snapToObjects="1">
      <p:cViewPr varScale="1">
        <p:scale>
          <a:sx n="64" d="100"/>
          <a:sy n="64" d="100"/>
        </p:scale>
        <p:origin x="192" y="568"/>
      </p:cViewPr>
      <p:guideLst>
        <p:guide orient="horz" pos="7246"/>
        <p:guide pos="14255"/>
        <p:guide pos="11307"/>
        <p:guide pos="761"/>
        <p:guide orient="horz" pos="2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-836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3/6/18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27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/>
          <p:nvPr userDrawn="1"/>
        </p:nvSpPr>
        <p:spPr>
          <a:xfrm>
            <a:off x="-9818" y="0"/>
            <a:ext cx="2438746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42014" y="7959813"/>
            <a:ext cx="10083801" cy="1015663"/>
          </a:xfrm>
          <a:prstGeom prst="rect">
            <a:avLst/>
          </a:prstGeom>
        </p:spPr>
        <p:txBody>
          <a:bodyPr vert="horz" wrap="square" lIns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none" spc="300" baseline="0">
                <a:solidFill>
                  <a:schemeClr val="bg1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dirty="0" err="1"/>
              <a:t>Titel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49911" y="12293460"/>
            <a:ext cx="19077828" cy="68326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 b="1" i="0" spc="0">
                <a:solidFill>
                  <a:schemeClr val="bg1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1119970" y="1010332"/>
            <a:ext cx="1962602" cy="2205032"/>
            <a:chOff x="7600011" y="5283199"/>
            <a:chExt cx="3458565" cy="3885783"/>
          </a:xfrm>
          <a:solidFill>
            <a:schemeClr val="bg1"/>
          </a:solidFill>
        </p:grpSpPr>
        <p:grpSp>
          <p:nvGrpSpPr>
            <p:cNvPr id="8" name="Groeperen 7"/>
            <p:cNvGrpSpPr/>
            <p:nvPr userDrawn="1"/>
          </p:nvGrpSpPr>
          <p:grpSpPr>
            <a:xfrm>
              <a:off x="7600011" y="5283199"/>
              <a:ext cx="3458565" cy="3885783"/>
              <a:chOff x="7600011" y="5283199"/>
              <a:chExt cx="3458565" cy="3885783"/>
            </a:xfrm>
            <a:grpFill/>
          </p:grpSpPr>
          <p:sp>
            <p:nvSpPr>
              <p:cNvPr id="19" name="Ovaal 18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0" name="Ovaal 19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1" name="Ovaal 20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2" name="Ovaal 21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3" name="Ovaal 22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13" name="Groeperen 12"/>
            <p:cNvGrpSpPr/>
            <p:nvPr userDrawn="1"/>
          </p:nvGrpSpPr>
          <p:grpSpPr>
            <a:xfrm>
              <a:off x="8539739" y="6339959"/>
              <a:ext cx="1583977" cy="1779638"/>
              <a:chOff x="7600011" y="5283199"/>
              <a:chExt cx="3458565" cy="3885783"/>
            </a:xfrm>
            <a:grpFill/>
          </p:grpSpPr>
          <p:sp>
            <p:nvSpPr>
              <p:cNvPr id="14" name="Ovaal 13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5" name="Ovaal 14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6" name="Ovaal 15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7" name="Ovaal 16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8" name="Ovaal 17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  <p:sp>
        <p:nvSpPr>
          <p:cNvPr id="2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2649911" y="9131940"/>
            <a:ext cx="19077827" cy="830997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0" cap="none" spc="300" baseline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8923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70400" y="3674160"/>
            <a:ext cx="7286738" cy="4191000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10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noProof="0" dirty="0"/>
              <a:t>Team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69925" y="317831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4470400" y="3173358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27" name="Tijdelijke aanduiding voor tekst 12"/>
          <p:cNvSpPr>
            <a:spLocks noGrp="1"/>
          </p:cNvSpPr>
          <p:nvPr>
            <p:ph type="body" sz="quarter" idx="34" hasCustomPrompt="1"/>
          </p:nvPr>
        </p:nvSpPr>
        <p:spPr>
          <a:xfrm>
            <a:off x="4470400" y="8765164"/>
            <a:ext cx="7286738" cy="4191000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669925" y="8269322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8" name="Tijdelijke aanduiding voor tekst 12"/>
          <p:cNvSpPr>
            <a:spLocks noGrp="1"/>
          </p:cNvSpPr>
          <p:nvPr>
            <p:ph type="body" sz="quarter" idx="36" hasCustomPrompt="1"/>
          </p:nvPr>
        </p:nvSpPr>
        <p:spPr>
          <a:xfrm>
            <a:off x="4470400" y="8264362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40" name="Tijdelijke aanduiding voor tekst 12"/>
          <p:cNvSpPr>
            <a:spLocks noGrp="1"/>
          </p:cNvSpPr>
          <p:nvPr>
            <p:ph type="body" sz="quarter" idx="37" hasCustomPrompt="1"/>
          </p:nvPr>
        </p:nvSpPr>
        <p:spPr>
          <a:xfrm>
            <a:off x="15341487" y="3674160"/>
            <a:ext cx="7286738" cy="4191000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12541012" y="317831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2" name="Tijdelijke aanduiding voor tekst 12"/>
          <p:cNvSpPr>
            <a:spLocks noGrp="1"/>
          </p:cNvSpPr>
          <p:nvPr>
            <p:ph type="body" sz="quarter" idx="39" hasCustomPrompt="1"/>
          </p:nvPr>
        </p:nvSpPr>
        <p:spPr>
          <a:xfrm>
            <a:off x="15341487" y="3173358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43" name="Tijdelijke aanduiding voor tekst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341487" y="8765164"/>
            <a:ext cx="7286738" cy="4191000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12541012" y="8269322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5" name="Tijdelijke aanduiding voor tekst 12"/>
          <p:cNvSpPr>
            <a:spLocks noGrp="1"/>
          </p:cNvSpPr>
          <p:nvPr>
            <p:ph type="body" sz="quarter" idx="42" hasCustomPrompt="1"/>
          </p:nvPr>
        </p:nvSpPr>
        <p:spPr>
          <a:xfrm>
            <a:off x="15341487" y="8264362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5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2918718" y="4521204"/>
            <a:ext cx="8880477" cy="586263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None/>
              <a:defRPr>
                <a:solidFill>
                  <a:srgbClr val="BFBFBF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Freeform 58"/>
          <p:cNvSpPr>
            <a:spLocks/>
          </p:cNvSpPr>
          <p:nvPr userDrawn="1"/>
        </p:nvSpPr>
        <p:spPr bwMode="auto">
          <a:xfrm>
            <a:off x="7319536" y="4598725"/>
            <a:ext cx="6401" cy="12800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oboto Light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1669925" y="4368325"/>
            <a:ext cx="11228854" cy="6463872"/>
            <a:chOff x="6574398" y="1726725"/>
            <a:chExt cx="11228854" cy="6463871"/>
          </a:xfrm>
        </p:grpSpPr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7681285" y="1726725"/>
              <a:ext cx="9098250" cy="6233474"/>
            </a:xfrm>
            <a:custGeom>
              <a:avLst/>
              <a:gdLst/>
              <a:ahLst/>
              <a:cxnLst/>
              <a:rect l="l" t="t" r="r" b="b"/>
              <a:pathLst>
                <a:path w="9098250" h="6233474">
                  <a:moveTo>
                    <a:pt x="494295" y="217027"/>
                  </a:moveTo>
                  <a:cubicBezTo>
                    <a:pt x="341490" y="217027"/>
                    <a:pt x="219245" y="334680"/>
                    <a:pt x="219245" y="481747"/>
                  </a:cubicBezTo>
                  <a:cubicBezTo>
                    <a:pt x="219245" y="1499449"/>
                    <a:pt x="219245" y="1499449"/>
                    <a:pt x="219245" y="1499449"/>
                  </a:cubicBezTo>
                  <a:cubicBezTo>
                    <a:pt x="219245" y="5682026"/>
                    <a:pt x="219245" y="5682026"/>
                    <a:pt x="219245" y="5682026"/>
                  </a:cubicBezTo>
                  <a:cubicBezTo>
                    <a:pt x="219245" y="5829093"/>
                    <a:pt x="341490" y="5946746"/>
                    <a:pt x="494295" y="5946746"/>
                  </a:cubicBezTo>
                  <a:cubicBezTo>
                    <a:pt x="8641894" y="5946746"/>
                    <a:pt x="8641894" y="5946746"/>
                    <a:pt x="8641894" y="5946746"/>
                  </a:cubicBezTo>
                  <a:cubicBezTo>
                    <a:pt x="8794700" y="5946746"/>
                    <a:pt x="8916944" y="5829093"/>
                    <a:pt x="8916944" y="5682026"/>
                  </a:cubicBezTo>
                  <a:cubicBezTo>
                    <a:pt x="8916944" y="481747"/>
                    <a:pt x="8916944" y="481747"/>
                    <a:pt x="8916944" y="481747"/>
                  </a:cubicBezTo>
                  <a:cubicBezTo>
                    <a:pt x="8916944" y="334680"/>
                    <a:pt x="8794700" y="217027"/>
                    <a:pt x="8641894" y="217027"/>
                  </a:cubicBezTo>
                  <a:cubicBezTo>
                    <a:pt x="494295" y="217027"/>
                    <a:pt x="494295" y="217027"/>
                    <a:pt x="494295" y="217027"/>
                  </a:cubicBezTo>
                  <a:close/>
                  <a:moveTo>
                    <a:pt x="287717" y="0"/>
                  </a:moveTo>
                  <a:cubicBezTo>
                    <a:pt x="287717" y="0"/>
                    <a:pt x="287717" y="0"/>
                    <a:pt x="8810532" y="0"/>
                  </a:cubicBezTo>
                  <a:cubicBezTo>
                    <a:pt x="8970375" y="0"/>
                    <a:pt x="9098250" y="127997"/>
                    <a:pt x="9098250" y="287994"/>
                  </a:cubicBezTo>
                  <a:cubicBezTo>
                    <a:pt x="9098250" y="287994"/>
                    <a:pt x="9098250" y="287994"/>
                    <a:pt x="9098250" y="5945480"/>
                  </a:cubicBezTo>
                  <a:cubicBezTo>
                    <a:pt x="9098250" y="6105477"/>
                    <a:pt x="8970375" y="6233474"/>
                    <a:pt x="8810532" y="6233474"/>
                  </a:cubicBezTo>
                  <a:cubicBezTo>
                    <a:pt x="8810532" y="6233474"/>
                    <a:pt x="8810532" y="6233474"/>
                    <a:pt x="287717" y="6233474"/>
                  </a:cubicBezTo>
                  <a:cubicBezTo>
                    <a:pt x="127874" y="6233474"/>
                    <a:pt x="0" y="6105477"/>
                    <a:pt x="0" y="5945480"/>
                  </a:cubicBezTo>
                  <a:cubicBezTo>
                    <a:pt x="0" y="5945480"/>
                    <a:pt x="0" y="5945480"/>
                    <a:pt x="0" y="1395172"/>
                  </a:cubicBezTo>
                  <a:cubicBezTo>
                    <a:pt x="0" y="1395172"/>
                    <a:pt x="0" y="1395172"/>
                    <a:pt x="0" y="287994"/>
                  </a:cubicBezTo>
                  <a:cubicBezTo>
                    <a:pt x="0" y="127997"/>
                    <a:pt x="127874" y="0"/>
                    <a:pt x="287717" y="0"/>
                  </a:cubicBez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6726798" y="7940998"/>
              <a:ext cx="10182266" cy="249598"/>
            </a:xfrm>
            <a:prstGeom prst="rect">
              <a:avLst/>
            </a:prstGeom>
            <a:solidFill>
              <a:srgbClr val="545A5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10" name="Freeform 45"/>
            <p:cNvSpPr>
              <a:spLocks/>
            </p:cNvSpPr>
            <p:nvPr/>
          </p:nvSpPr>
          <p:spPr bwMode="auto">
            <a:xfrm>
              <a:off x="6574398" y="7940998"/>
              <a:ext cx="1106888" cy="249597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16779534" y="7940998"/>
              <a:ext cx="1023714" cy="249597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6574398" y="7838599"/>
              <a:ext cx="11228854" cy="204795"/>
            </a:xfrm>
            <a:prstGeom prst="rect">
              <a:avLst/>
            </a:prstGeom>
            <a:solidFill>
              <a:srgbClr val="9DA0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13" name="Ovaal 12"/>
            <p:cNvSpPr/>
            <p:nvPr/>
          </p:nvSpPr>
          <p:spPr>
            <a:xfrm>
              <a:off x="6706203" y="7899808"/>
              <a:ext cx="83052" cy="830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Ovaal 13"/>
            <p:cNvSpPr/>
            <p:nvPr/>
          </p:nvSpPr>
          <p:spPr>
            <a:xfrm>
              <a:off x="6858603" y="7899808"/>
              <a:ext cx="83052" cy="830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5" name="Ovaal 14"/>
          <p:cNvSpPr/>
          <p:nvPr userDrawn="1"/>
        </p:nvSpPr>
        <p:spPr>
          <a:xfrm flipV="1">
            <a:off x="11006862" y="4438544"/>
            <a:ext cx="76343" cy="7518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411200" y="4368325"/>
            <a:ext cx="9217025" cy="6463872"/>
          </a:xfrm>
          <a:prstGeom prst="rect">
            <a:avLst/>
          </a:prstGeom>
        </p:spPr>
        <p:txBody>
          <a:bodyPr vert="horz" wrap="square" lIns="216000" tIns="216000" rIns="216000" bIns="216000" anchor="ctr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3200" b="0" i="0" baseline="0">
                <a:solidFill>
                  <a:schemeClr val="accent6"/>
                </a:solidFill>
                <a:latin typeface="Lato Medium" charset="0"/>
                <a:ea typeface="Lato Medium" charset="0"/>
                <a:cs typeface="Lato Medium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32"/>
          <p:cNvPicPr>
            <a:picLocks noChangeAspect="1"/>
          </p:cNvPicPr>
          <p:nvPr userDrawn="1"/>
        </p:nvPicPr>
        <p:blipFill rotWithShape="1">
          <a:blip r:embed="rId2"/>
          <a:srcRect l="3622" t="29710" r="5346" b="56686"/>
          <a:stretch/>
        </p:blipFill>
        <p:spPr>
          <a:xfrm>
            <a:off x="0" y="0"/>
            <a:ext cx="24387175" cy="5816600"/>
          </a:xfrm>
          <a:prstGeom prst="rect">
            <a:avLst/>
          </a:prstGeom>
        </p:spPr>
      </p:pic>
      <p:sp>
        <p:nvSpPr>
          <p:cNvPr id="11" name="Rectangle 8"/>
          <p:cNvSpPr/>
          <p:nvPr userDrawn="1"/>
        </p:nvSpPr>
        <p:spPr>
          <a:xfrm>
            <a:off x="-23090" y="0"/>
            <a:ext cx="24377650" cy="13716000"/>
          </a:xfrm>
          <a:prstGeom prst="rect">
            <a:avLst/>
          </a:prstGeom>
          <a:gradFill flip="none" rotWithShape="0">
            <a:gsLst>
              <a:gs pos="0">
                <a:schemeClr val="accent2"/>
              </a:gs>
              <a:gs pos="51000">
                <a:schemeClr val="accent1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4494709" y="3143954"/>
            <a:ext cx="14023152" cy="1041311"/>
          </a:xfrm>
          <a:prstGeom prst="rect">
            <a:avLst/>
          </a:prstGeom>
        </p:spPr>
        <p:txBody>
          <a:bodyPr vert="horz" wrap="square" lIns="0" anchor="ctr">
            <a:spAutoFit/>
          </a:bodyPr>
          <a:lstStyle>
            <a:lvl1pPr marL="0" indent="0" algn="l">
              <a:lnSpc>
                <a:spcPts val="7399"/>
              </a:lnSpc>
              <a:buNone/>
              <a:defRPr sz="8000" b="1" cap="none" spc="600" baseline="0">
                <a:solidFill>
                  <a:schemeClr val="bg1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dirty="0"/>
              <a:t>Get in touch.</a:t>
            </a:r>
            <a:endParaRPr lang="nl-NL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1658422" y="864028"/>
            <a:ext cx="3385688" cy="3803904"/>
            <a:chOff x="7600011" y="5283199"/>
            <a:chExt cx="3458565" cy="3885783"/>
          </a:xfrm>
          <a:solidFill>
            <a:schemeClr val="bg1"/>
          </a:solidFill>
        </p:grpSpPr>
        <p:grpSp>
          <p:nvGrpSpPr>
            <p:cNvPr id="16" name="Groeperen 15"/>
            <p:cNvGrpSpPr/>
            <p:nvPr userDrawn="1"/>
          </p:nvGrpSpPr>
          <p:grpSpPr>
            <a:xfrm>
              <a:off x="7600011" y="5283199"/>
              <a:ext cx="3458565" cy="3885783"/>
              <a:chOff x="7600011" y="5283199"/>
              <a:chExt cx="3458565" cy="3885783"/>
            </a:xfrm>
            <a:grpFill/>
          </p:grpSpPr>
          <p:sp>
            <p:nvSpPr>
              <p:cNvPr id="29" name="Ovaal 28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0" name="Ovaal 29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1" name="Ovaal 30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2" name="Ovaal 31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3" name="Ovaal 32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18" name="Groeperen 17"/>
            <p:cNvGrpSpPr/>
            <p:nvPr userDrawn="1"/>
          </p:nvGrpSpPr>
          <p:grpSpPr>
            <a:xfrm>
              <a:off x="8539739" y="6339959"/>
              <a:ext cx="1583977" cy="1779638"/>
              <a:chOff x="7600011" y="5283199"/>
              <a:chExt cx="3458565" cy="3885783"/>
            </a:xfrm>
            <a:grpFill/>
          </p:grpSpPr>
          <p:sp>
            <p:nvSpPr>
              <p:cNvPr id="19" name="Ovaal 18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2" name="Ovaal 21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4" name="Ovaal 23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Ovaal 26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8" name="Ovaal 27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  <p:sp>
        <p:nvSpPr>
          <p:cNvPr id="38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94709" y="6639057"/>
            <a:ext cx="4990152" cy="56738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3600" b="1" i="0" baseline="0">
                <a:solidFill>
                  <a:schemeClr val="bg1"/>
                </a:solidFill>
                <a:latin typeface="+mj-lt"/>
                <a:cs typeface="Roboto Regular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9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94709" y="7533852"/>
            <a:ext cx="4990153" cy="332132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3600" b="0" i="0" baseline="0">
                <a:solidFill>
                  <a:schemeClr val="bg1"/>
                </a:solidFill>
                <a:latin typeface="+mj-lt"/>
                <a:cs typeface="Roboto Regular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Adres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59642" y="6639057"/>
            <a:ext cx="4990152" cy="56738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3600" b="1" i="0" baseline="0">
                <a:solidFill>
                  <a:schemeClr val="bg1"/>
                </a:solidFill>
                <a:latin typeface="+mj-lt"/>
                <a:cs typeface="Roboto Regular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ijdelijke aanduiding voor tekst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59642" y="7533852"/>
            <a:ext cx="4990153" cy="332132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3600" b="0" i="0" baseline="0">
                <a:solidFill>
                  <a:schemeClr val="bg1"/>
                </a:solidFill>
                <a:latin typeface="+mj-lt"/>
                <a:cs typeface="Roboto Regular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Adres</a:t>
            </a:r>
          </a:p>
        </p:txBody>
      </p:sp>
    </p:spTree>
    <p:extLst>
      <p:ext uri="{BB962C8B-B14F-4D97-AF65-F5344CB8AC3E}">
        <p14:creationId xmlns:p14="http://schemas.microsoft.com/office/powerpoint/2010/main" val="344892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707" y="25400"/>
            <a:ext cx="17876943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324" y="2159000"/>
            <a:ext cx="20721003" cy="1049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75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2873430"/>
            <a:ext cx="24387468" cy="10842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eperen 18"/>
          <p:cNvGrpSpPr/>
          <p:nvPr userDrawn="1"/>
        </p:nvGrpSpPr>
        <p:grpSpPr>
          <a:xfrm>
            <a:off x="6022739" y="2213429"/>
            <a:ext cx="12390041" cy="11602459"/>
            <a:chOff x="6022739" y="-4111874"/>
            <a:chExt cx="12390041" cy="17927762"/>
          </a:xfrm>
        </p:grpSpPr>
        <p:sp>
          <p:nvSpPr>
            <p:cNvPr id="20" name="Rechthoek 19"/>
            <p:cNvSpPr/>
            <p:nvPr/>
          </p:nvSpPr>
          <p:spPr>
            <a:xfrm rot="5400000">
              <a:off x="-2797005" y="4807758"/>
              <a:ext cx="17827874" cy="188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Rechthoek 20"/>
            <p:cNvSpPr/>
            <p:nvPr/>
          </p:nvSpPr>
          <p:spPr>
            <a:xfrm rot="5400000">
              <a:off x="3302375" y="4707870"/>
              <a:ext cx="17827874" cy="188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2" name="Rechthoek 21"/>
            <p:cNvSpPr/>
            <p:nvPr/>
          </p:nvSpPr>
          <p:spPr>
            <a:xfrm rot="5400000">
              <a:off x="9404650" y="4707870"/>
              <a:ext cx="17827874" cy="188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3" name="Rechthoek 22"/>
          <p:cNvSpPr/>
          <p:nvPr userDrawn="1"/>
        </p:nvSpPr>
        <p:spPr>
          <a:xfrm>
            <a:off x="0" y="8227120"/>
            <a:ext cx="24377649" cy="188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22879" y="4030423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I</a:t>
            </a:r>
          </a:p>
        </p:txBody>
      </p:sp>
      <p:sp>
        <p:nvSpPr>
          <p:cNvPr id="29" name="Tijdelijke aanduiding voor tekst 12"/>
          <p:cNvSpPr>
            <a:spLocks noGrp="1"/>
          </p:cNvSpPr>
          <p:nvPr>
            <p:ph type="body" sz="quarter" idx="18" hasCustomPrompt="1"/>
          </p:nvPr>
        </p:nvSpPr>
        <p:spPr>
          <a:xfrm>
            <a:off x="7538666" y="4030423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II</a:t>
            </a:r>
          </a:p>
        </p:txBody>
      </p:sp>
      <p:sp>
        <p:nvSpPr>
          <p:cNvPr id="30" name="Tijdelijke aanduiding voor tekst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698037" y="4030423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III</a:t>
            </a:r>
          </a:p>
        </p:txBody>
      </p:sp>
      <p:sp>
        <p:nvSpPr>
          <p:cNvPr id="31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81171" y="4030423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IV</a:t>
            </a:r>
          </a:p>
        </p:txBody>
      </p:sp>
      <p:sp>
        <p:nvSpPr>
          <p:cNvPr id="33" name="Tijdelijke aanduiding voor tekst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75279" y="9654708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V</a:t>
            </a:r>
          </a:p>
        </p:txBody>
      </p:sp>
      <p:sp>
        <p:nvSpPr>
          <p:cNvPr id="34" name="Tijdelijke aanduiding voor tekst 12"/>
          <p:cNvSpPr>
            <a:spLocks noGrp="1"/>
          </p:cNvSpPr>
          <p:nvPr>
            <p:ph type="body" sz="quarter" idx="22" hasCustomPrompt="1"/>
          </p:nvPr>
        </p:nvSpPr>
        <p:spPr>
          <a:xfrm>
            <a:off x="7538666" y="9654708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VI</a:t>
            </a:r>
          </a:p>
        </p:txBody>
      </p:sp>
      <p:sp>
        <p:nvSpPr>
          <p:cNvPr id="35" name="Tijdelijke aanduiding voor tekst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698037" y="9654708"/>
            <a:ext cx="3178222" cy="150810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0" b="0" i="0">
                <a:solidFill>
                  <a:srgbClr val="FFFFFF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VII</a:t>
            </a:r>
          </a:p>
        </p:txBody>
      </p:sp>
      <p:sp>
        <p:nvSpPr>
          <p:cNvPr id="37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6017737"/>
            <a:ext cx="60227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8" name="Tijdelijke aanduiding voor tekst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1682" y="6017737"/>
            <a:ext cx="589043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9" name="Tijdelijke aanduiding voor tekst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33957" y="6017737"/>
            <a:ext cx="589043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0" name="Tijdelijke aanduiding voor tekst 12"/>
          <p:cNvSpPr>
            <a:spLocks noGrp="1"/>
          </p:cNvSpPr>
          <p:nvPr>
            <p:ph type="body" sz="quarter" idx="26" hasCustomPrompt="1"/>
          </p:nvPr>
        </p:nvSpPr>
        <p:spPr>
          <a:xfrm>
            <a:off x="18412780" y="6017737"/>
            <a:ext cx="596486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4" name="Tijdelijke aanduiding vo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-20098" y="11631250"/>
            <a:ext cx="60227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5" name="Tijdelijke aanduiding voor tekst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11583" y="11631250"/>
            <a:ext cx="589043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6" name="Tijdelijke aanduiding voor tekst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313858" y="11631250"/>
            <a:ext cx="589043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Lato Semibold" charset="0"/>
                <a:ea typeface="Lato Semibold" charset="0"/>
                <a:cs typeface="Lato Semibold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pic>
        <p:nvPicPr>
          <p:cNvPr id="42" name="Afbeelding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43" name="Tijdelijke aanduiding voor tekst 18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tx1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91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3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7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5949" y="5934896"/>
            <a:ext cx="6925751" cy="186512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600" b="1" i="0">
                <a:solidFill>
                  <a:schemeClr val="accent2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nl-NL" dirty="0"/>
              <a:t>I</a:t>
            </a:r>
          </a:p>
        </p:txBody>
      </p:sp>
      <p:sp>
        <p:nvSpPr>
          <p:cNvPr id="28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2649911" y="8416621"/>
            <a:ext cx="19077828" cy="1047188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ctr">
              <a:lnSpc>
                <a:spcPts val="7399"/>
              </a:lnSpc>
              <a:buNone/>
              <a:defRPr sz="6400" b="1" cap="none" spc="300" baseline="0">
                <a:solidFill>
                  <a:schemeClr val="bg1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dirty="0" err="1"/>
              <a:t>Titel</a:t>
            </a:r>
            <a:endParaRPr lang="nl-NL" dirty="0"/>
          </a:p>
        </p:txBody>
      </p:sp>
      <p:grpSp>
        <p:nvGrpSpPr>
          <p:cNvPr id="29" name="Groeperen 28"/>
          <p:cNvGrpSpPr/>
          <p:nvPr userDrawn="1"/>
        </p:nvGrpSpPr>
        <p:grpSpPr>
          <a:xfrm>
            <a:off x="11685322" y="3960605"/>
            <a:ext cx="1007004" cy="1131394"/>
            <a:chOff x="7600011" y="5283199"/>
            <a:chExt cx="3458565" cy="3885783"/>
          </a:xfrm>
          <a:solidFill>
            <a:schemeClr val="bg1"/>
          </a:solidFill>
        </p:grpSpPr>
        <p:grpSp>
          <p:nvGrpSpPr>
            <p:cNvPr id="30" name="Groeperen 29"/>
            <p:cNvGrpSpPr/>
            <p:nvPr userDrawn="1"/>
          </p:nvGrpSpPr>
          <p:grpSpPr>
            <a:xfrm>
              <a:off x="7600011" y="5283199"/>
              <a:ext cx="3458565" cy="3885783"/>
              <a:chOff x="7600011" y="5283199"/>
              <a:chExt cx="3458565" cy="3885783"/>
            </a:xfrm>
            <a:grpFill/>
          </p:grpSpPr>
          <p:sp>
            <p:nvSpPr>
              <p:cNvPr id="37" name="Ovaal 36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Ovaal 37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9" name="Ovaal 38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Ovaal 39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1" name="Ovaal 40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31" name="Groeperen 30"/>
            <p:cNvGrpSpPr/>
            <p:nvPr userDrawn="1"/>
          </p:nvGrpSpPr>
          <p:grpSpPr>
            <a:xfrm>
              <a:off x="8539739" y="6339959"/>
              <a:ext cx="1583977" cy="1779638"/>
              <a:chOff x="7600011" y="5283199"/>
              <a:chExt cx="3458565" cy="3885783"/>
            </a:xfrm>
            <a:grpFill/>
          </p:grpSpPr>
          <p:sp>
            <p:nvSpPr>
              <p:cNvPr id="32" name="Ovaal 31"/>
              <p:cNvSpPr/>
              <p:nvPr userDrawn="1"/>
            </p:nvSpPr>
            <p:spPr>
              <a:xfrm>
                <a:off x="8991599" y="5283199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3" name="Ovaal 32"/>
              <p:cNvSpPr/>
              <p:nvPr userDrawn="1"/>
            </p:nvSpPr>
            <p:spPr>
              <a:xfrm>
                <a:off x="8991598" y="8501087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4" name="Ovaal 33"/>
              <p:cNvSpPr/>
              <p:nvPr userDrawn="1"/>
            </p:nvSpPr>
            <p:spPr>
              <a:xfrm>
                <a:off x="7600012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5" name="Ovaal 34"/>
              <p:cNvSpPr/>
              <p:nvPr userDrawn="1"/>
            </p:nvSpPr>
            <p:spPr>
              <a:xfrm>
                <a:off x="7600011" y="7725572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6" name="Ovaal 35"/>
              <p:cNvSpPr/>
              <p:nvPr userDrawn="1"/>
            </p:nvSpPr>
            <p:spPr>
              <a:xfrm>
                <a:off x="10390681" y="6065186"/>
                <a:ext cx="667895" cy="6678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855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6" name="Freeform 58"/>
          <p:cNvSpPr>
            <a:spLocks/>
          </p:cNvSpPr>
          <p:nvPr userDrawn="1"/>
        </p:nvSpPr>
        <p:spPr bwMode="auto">
          <a:xfrm>
            <a:off x="12224017" y="1957125"/>
            <a:ext cx="6401" cy="12800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4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 userDrawn="1"/>
        </p:nvSpPr>
        <p:spPr>
          <a:xfrm>
            <a:off x="-9818" y="2873430"/>
            <a:ext cx="24387468" cy="10303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69925" y="3944198"/>
            <a:ext cx="10087213" cy="7751677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32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541012" y="3944198"/>
            <a:ext cx="10087213" cy="7751677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lang="nl-NL" sz="3200" b="0" i="0" kern="1200" baseline="0" dirty="0"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marL="0" lvl="0" indent="0" algn="l" defTabSz="1828434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nl-NL" dirty="0"/>
              <a:t>Tekst begint hier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10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noProof="0" dirty="0"/>
              <a:t>I.	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invullen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255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 + moza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 userDrawn="1"/>
        </p:nvSpPr>
        <p:spPr>
          <a:xfrm>
            <a:off x="-9818" y="2873430"/>
            <a:ext cx="24387468" cy="10303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69925" y="3944198"/>
            <a:ext cx="11867171" cy="7751677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lang="nl-NL" sz="3200" b="0" i="0" kern="1200" baseline="0" dirty="0"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10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noProof="0" dirty="0"/>
              <a:t>I.	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invullen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877426" y="9175875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877426" y="6560036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0108225" y="394419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108225" y="9175875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0108225" y="6560036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492825" y="394419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7492825" y="9175875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7492825" y="6560036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877426" y="394419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17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629558" y="3799643"/>
            <a:ext cx="8536658" cy="2308659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5400" b="1" i="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629558" y="7241929"/>
            <a:ext cx="8536658" cy="3984871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buFontTx/>
              <a:buNone/>
              <a:defRPr sz="2800" b="0" i="1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75713" y="0"/>
            <a:ext cx="15501937" cy="1317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70051" y="5813958"/>
            <a:ext cx="6153150" cy="6597163"/>
          </a:xfrm>
          <a:prstGeom prst="rect">
            <a:avLst/>
          </a:prstGeom>
        </p:spPr>
        <p:txBody>
          <a:bodyPr vert="horz" wrap="square" lIns="216000" tIns="216000" rIns="216000" bIns="216000" anchor="b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buFontTx/>
              <a:buNone/>
              <a:defRPr sz="32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70400" y="4445000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</p:spPr>
      </p:pic>
      <p:sp>
        <p:nvSpPr>
          <p:cNvPr id="10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669925" y="967812"/>
            <a:ext cx="17938875" cy="1041311"/>
          </a:xfrm>
          <a:prstGeom prst="rect">
            <a:avLst/>
          </a:prstGeom>
        </p:spPr>
        <p:txBody>
          <a:bodyPr vert="horz" wrap="square" lIns="0" anchor="t">
            <a:spAutoFit/>
          </a:bodyPr>
          <a:lstStyle>
            <a:lvl1pPr marL="0" indent="0" algn="l">
              <a:lnSpc>
                <a:spcPts val="7399"/>
              </a:lnSpc>
              <a:buNone/>
              <a:defRPr sz="5400" b="1" cap="none" spc="500" baseline="0">
                <a:solidFill>
                  <a:schemeClr val="accent6"/>
                </a:solidFill>
                <a:latin typeface="Lustria" charset="0"/>
                <a:ea typeface="Lustria" charset="0"/>
                <a:cs typeface="Lustria" charset="0"/>
              </a:defRPr>
            </a:lvl1pPr>
          </a:lstStyle>
          <a:p>
            <a:pPr lvl="0"/>
            <a:r>
              <a:rPr lang="en-US" noProof="0" dirty="0"/>
              <a:t>Team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69925" y="394915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669925" y="9175875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9925" y="6562516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4470400" y="3944198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21" hasCustomPrompt="1"/>
          </p:nvPr>
        </p:nvSpPr>
        <p:spPr>
          <a:xfrm>
            <a:off x="4470400" y="7058357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22" hasCustomPrompt="1"/>
          </p:nvPr>
        </p:nvSpPr>
        <p:spPr>
          <a:xfrm>
            <a:off x="4470400" y="6557555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23" hasCustomPrompt="1"/>
          </p:nvPr>
        </p:nvSpPr>
        <p:spPr>
          <a:xfrm>
            <a:off x="4470400" y="9671716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18" name="Tijdelijke aanduiding voor tekst 12"/>
          <p:cNvSpPr>
            <a:spLocks noGrp="1"/>
          </p:cNvSpPr>
          <p:nvPr>
            <p:ph type="body" sz="quarter" idx="24" hasCustomPrompt="1"/>
          </p:nvPr>
        </p:nvSpPr>
        <p:spPr>
          <a:xfrm>
            <a:off x="4470400" y="9170914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25" hasCustomPrompt="1"/>
          </p:nvPr>
        </p:nvSpPr>
        <p:spPr>
          <a:xfrm>
            <a:off x="15341487" y="4445000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2541012" y="3949158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41012" y="9175875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2541012" y="6562516"/>
            <a:ext cx="2520000" cy="2520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2" name="Tijdelijke aanduiding voor tekst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341487" y="3944198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33" name="Tijdelijke aanduiding voor tekst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341487" y="7058357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34" name="Tijdelijke aanduiding voor tekst 12"/>
          <p:cNvSpPr>
            <a:spLocks noGrp="1"/>
          </p:cNvSpPr>
          <p:nvPr>
            <p:ph type="body" sz="quarter" idx="31" hasCustomPrompt="1"/>
          </p:nvPr>
        </p:nvSpPr>
        <p:spPr>
          <a:xfrm>
            <a:off x="15341487" y="6557555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35" name="Tijdelijke aanduiding voor tekst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41487" y="9671716"/>
            <a:ext cx="7286738" cy="2024159"/>
          </a:xfrm>
          <a:prstGeom prst="rect">
            <a:avLst/>
          </a:prstGeom>
        </p:spPr>
        <p:txBody>
          <a:bodyPr vert="horz" wrap="square" lIns="216000" tIns="216000" rIns="216000" bIns="216000" anchor="t">
            <a:noAutofit/>
          </a:bodyPr>
          <a:lstStyle>
            <a:lvl1pPr marL="0" indent="0">
              <a:lnSpc>
                <a:spcPts val="4040"/>
              </a:lnSpc>
              <a:spcBef>
                <a:spcPts val="675"/>
              </a:spcBef>
              <a:spcAft>
                <a:spcPts val="300"/>
              </a:spcAft>
              <a:buFontTx/>
              <a:buNone/>
              <a:defRPr sz="2400" b="0" i="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  <p:sp>
        <p:nvSpPr>
          <p:cNvPr id="36" name="Tijdelijke aanduiding voor tekst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341487" y="9170914"/>
            <a:ext cx="7286738" cy="500802"/>
          </a:xfrm>
          <a:prstGeom prst="rect">
            <a:avLst/>
          </a:prstGeom>
        </p:spPr>
        <p:txBody>
          <a:bodyPr vert="horz" wrap="square" lIns="216000" tIns="0" rIns="216000" bIns="0" anchor="t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3pPr marL="1828434" indent="0">
              <a:buNone/>
              <a:defRPr/>
            </a:lvl3pPr>
          </a:lstStyle>
          <a:p>
            <a:pPr lvl="0"/>
            <a:r>
              <a:rPr lang="nl-NL" dirty="0"/>
              <a:t>Tekst begint hier</a:t>
            </a:r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 userDrawn="1"/>
        </p:nvPicPr>
        <p:blipFill>
          <a:blip r:embed="rId15">
            <a:alphaModFix amt="38000"/>
          </a:blip>
          <a:stretch>
            <a:fillRect/>
          </a:stretch>
        </p:blipFill>
        <p:spPr>
          <a:xfrm>
            <a:off x="19908838" y="406573"/>
            <a:ext cx="3057525" cy="2163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9" name="Rectangle 31"/>
          <p:cNvSpPr/>
          <p:nvPr userDrawn="1"/>
        </p:nvSpPr>
        <p:spPr>
          <a:xfrm>
            <a:off x="-4375" y="13176000"/>
            <a:ext cx="243864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46616" y="13215186"/>
            <a:ext cx="882218" cy="461628"/>
          </a:xfrm>
          <a:prstGeom prst="rect">
            <a:avLst/>
          </a:prstGeom>
          <a:noFill/>
        </p:spPr>
        <p:txBody>
          <a:bodyPr wrap="none" lIns="182843" tIns="91422" rIns="182843" bIns="91422" rtlCol="0" anchor="ctr">
            <a:spAutoFit/>
          </a:bodyPr>
          <a:lstStyle/>
          <a:p>
            <a:pPr algn="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Lato Semibold" charset="0"/>
                <a:ea typeface="Lato Semibold" charset="0"/>
                <a:cs typeface="Lato Semibold" charset="0"/>
              </a:rPr>
              <a:pPr algn="r"/>
              <a:t>‹#›</a:t>
            </a:fld>
            <a:r>
              <a:rPr lang="id-ID" sz="1800" b="0" i="0" dirty="0">
                <a:solidFill>
                  <a:schemeClr val="bg1"/>
                </a:solidFill>
                <a:latin typeface="Lato Semibold" charset="0"/>
                <a:ea typeface="Lato Semibold" charset="0"/>
                <a:cs typeface="Lato Semibold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05" r:id="rId2"/>
    <p:sldLayoutId id="2147484006" r:id="rId3"/>
    <p:sldLayoutId id="2147484003" r:id="rId4"/>
    <p:sldLayoutId id="2147484008" r:id="rId5"/>
    <p:sldLayoutId id="2147484013" r:id="rId6"/>
    <p:sldLayoutId id="2147483918" r:id="rId7"/>
    <p:sldLayoutId id="2147483919" r:id="rId8"/>
    <p:sldLayoutId id="2147484011" r:id="rId9"/>
    <p:sldLayoutId id="2147484012" r:id="rId10"/>
    <p:sldLayoutId id="2147484014" r:id="rId11"/>
    <p:sldLayoutId id="2147484007" r:id="rId12"/>
    <p:sldLayoutId id="214748401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3921121" y="8901106"/>
            <a:ext cx="16258313" cy="1015663"/>
          </a:xfrm>
        </p:spPr>
        <p:txBody>
          <a:bodyPr/>
          <a:lstStyle/>
          <a:p>
            <a:r>
              <a:rPr lang="nl-BE" dirty="0" smtClean="0"/>
              <a:t> The MLBO, 10 ways to fail.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2130366" y="12127205"/>
            <a:ext cx="19077828" cy="683264"/>
          </a:xfrm>
        </p:spPr>
        <p:txBody>
          <a:bodyPr/>
          <a:lstStyle/>
          <a:p>
            <a:r>
              <a:rPr lang="nl-BE" dirty="0" smtClean="0"/>
              <a:t>Didier Vercruysse @ Icafin, 6 mars 2018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57" y="2594008"/>
            <a:ext cx="18819881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07" y="1371600"/>
            <a:ext cx="17876943" cy="1270000"/>
          </a:xfrm>
        </p:spPr>
        <p:txBody>
          <a:bodyPr/>
          <a:lstStyle/>
          <a:p>
            <a:r>
              <a:rPr lang="fr-BE" altLang="x-none" sz="8000" dirty="0" smtClean="0">
                <a:latin typeface="Arial" charset="0"/>
                <a:ea typeface="Arial" charset="0"/>
                <a:cs typeface="Arial" charset="0"/>
              </a:rPr>
              <a:t>Un Exemple</a:t>
            </a:r>
            <a:endParaRPr lang="en-US" altLang="x-none" sz="8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065107" y="4165600"/>
            <a:ext cx="8180493" cy="79756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achète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société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ABC pour 5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fois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le EBITDA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€45m.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décide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de payer 1/3 (€15m)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equity et 2/3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dette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(€30m).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demande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un private equity qui nous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donne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€14,6m pour 80% du equity.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4" y="1371600"/>
            <a:ext cx="9902826" cy="111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324" y="533400"/>
            <a:ext cx="17876943" cy="1270000"/>
          </a:xfrm>
        </p:spPr>
        <p:txBody>
          <a:bodyPr/>
          <a:lstStyle/>
          <a:p>
            <a:r>
              <a:rPr lang="en-US" dirty="0" err="1" smtClean="0"/>
              <a:t>Société</a:t>
            </a:r>
            <a:r>
              <a:rPr lang="en-US" dirty="0" smtClean="0"/>
              <a:t> ABC </a:t>
            </a:r>
            <a:r>
              <a:rPr lang="en-US" dirty="0" err="1" smtClean="0"/>
              <a:t>dans</a:t>
            </a:r>
            <a:r>
              <a:rPr lang="en-US" dirty="0" smtClean="0"/>
              <a:t> le MLBO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24" y="3619499"/>
            <a:ext cx="12220575" cy="65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07" y="1371600"/>
            <a:ext cx="17876943" cy="1270000"/>
          </a:xfrm>
        </p:spPr>
        <p:txBody>
          <a:bodyPr/>
          <a:lstStyle/>
          <a:p>
            <a:r>
              <a:rPr lang="fr-BE" altLang="x-none" sz="8000" dirty="0" smtClean="0">
                <a:latin typeface="Arial" charset="0"/>
                <a:ea typeface="Arial" charset="0"/>
                <a:cs typeface="Arial" charset="0"/>
              </a:rPr>
              <a:t>Société ABC</a:t>
            </a:r>
            <a:endParaRPr lang="en-US" altLang="x-none" sz="8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065107" y="4165600"/>
            <a:ext cx="8180493" cy="79756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vend la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société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ABC pour 6,5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fois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le EBITDA après 5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ans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(= 74,7m)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doit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repayer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dette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(=27,7m)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reste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distribué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aux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actionnaires</a:t>
            </a:r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(=47m).</a:t>
            </a:r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099" y="1371600"/>
            <a:ext cx="6292851" cy="117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399" y="4295774"/>
            <a:ext cx="7429975" cy="31273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Management </a:t>
            </a:r>
            <a:r>
              <a:rPr lang="en-US" smtClean="0"/>
              <a:t>x 23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 = IRR de 32%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5399" y="2305050"/>
            <a:ext cx="17876943" cy="1270000"/>
          </a:xfrm>
        </p:spPr>
        <p:txBody>
          <a:bodyPr/>
          <a:lstStyle/>
          <a:p>
            <a:r>
              <a:rPr lang="en-US" dirty="0" smtClean="0"/>
              <a:t>IRR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275" y="4295774"/>
            <a:ext cx="13043002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Key succes factors of the MLBO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9858377" y="3772748"/>
            <a:ext cx="28276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BE" altLang="x-none" sz="2800" u="sng"/>
              <a:t>Key success factors</a:t>
            </a:r>
            <a:endParaRPr lang="nl-BE" altLang="x-none" sz="2800" u="sng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401176" y="4341071"/>
            <a:ext cx="3555460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fr-BE" altLang="x-none"/>
              <a:t>EBITDA increase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Experienced management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Enhancement opportunities</a:t>
            </a:r>
            <a:endParaRPr lang="nl-BE" altLang="x-none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9404350" y="6071447"/>
            <a:ext cx="3717364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fr-BE" altLang="x-none"/>
              <a:t>Multiple increase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Reasonable acquisition price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Sector fundamentals</a:t>
            </a:r>
            <a:endParaRPr lang="nl-BE" altLang="x-none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9404351" y="8084397"/>
            <a:ext cx="4465261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fr-BE" altLang="x-none"/>
              <a:t>Debt leverage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Limited Capex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Low revenues / margin seasonality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Limited working capital needs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Financing structure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9401176" y="10532322"/>
            <a:ext cx="2771336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fr-BE" altLang="x-none"/>
              <a:t>Debt optimisation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fr-BE" altLang="x-none"/>
              <a:t> Transaction structure</a:t>
            </a: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8718551" y="4312497"/>
            <a:ext cx="466726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BE" altLang="x-none" sz="2600" b="1">
                <a:solidFill>
                  <a:schemeClr val="tx2"/>
                </a:solidFill>
              </a:rPr>
              <a:t>A</a:t>
            </a:r>
            <a:endParaRPr lang="nl-BE" altLang="x-none" sz="2600" b="1">
              <a:solidFill>
                <a:schemeClr val="tx2"/>
              </a:solidFill>
            </a:endParaRP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8718551" y="6011121"/>
            <a:ext cx="466726" cy="431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BE" altLang="x-none" sz="2600" b="1">
                <a:solidFill>
                  <a:schemeClr val="tx2"/>
                </a:solidFill>
              </a:rPr>
              <a:t>B</a:t>
            </a:r>
            <a:endParaRPr lang="nl-BE" altLang="x-none" sz="2600" b="1">
              <a:solidFill>
                <a:schemeClr val="tx2"/>
              </a:solidFill>
            </a:endParaRP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8718551" y="8027247"/>
            <a:ext cx="466726" cy="431800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BE" altLang="x-none" sz="2600" b="1">
                <a:solidFill>
                  <a:schemeClr val="tx2"/>
                </a:solidFill>
              </a:rPr>
              <a:t>C</a:t>
            </a:r>
            <a:endParaRPr lang="nl-BE" altLang="x-none" sz="2600" b="1">
              <a:solidFill>
                <a:schemeClr val="tx2"/>
              </a:solidFill>
            </a:endParaRPr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8718551" y="10532321"/>
            <a:ext cx="466726" cy="4318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BE" altLang="x-none" sz="2600" b="1">
                <a:solidFill>
                  <a:schemeClr val="tx2"/>
                </a:solidFill>
              </a:rPr>
              <a:t>D</a:t>
            </a:r>
            <a:endParaRPr lang="nl-BE" altLang="x-none" sz="2600" b="1">
              <a:solidFill>
                <a:schemeClr val="tx2"/>
              </a:solidFill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7658101" y="4541097"/>
            <a:ext cx="936626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7200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>
            <a:off x="7658101" y="6242897"/>
            <a:ext cx="936626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7200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flipV="1">
            <a:off x="7658100" y="8373322"/>
            <a:ext cx="904876" cy="1152526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7200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flipV="1">
            <a:off x="7658100" y="10821247"/>
            <a:ext cx="904876" cy="4318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62470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Current </a:t>
            </a:r>
            <a:r>
              <a:rPr lang="nl-BE" dirty="0" smtClean="0"/>
              <a:t>valuations, EBITDA multiple</a:t>
            </a:r>
            <a:endParaRPr lang="nl-BE" dirty="0" smtClean="0"/>
          </a:p>
        </p:txBody>
      </p:sp>
      <p:pic>
        <p:nvPicPr>
          <p:cNvPr id="19" name="Picture 6" descr="fbeeldingsresultaat voor 8 fois le ebitda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6" y="4218857"/>
            <a:ext cx="13541616" cy="71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beeldingsresultaat voor how to fuck up"/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27" y="1011330"/>
            <a:ext cx="7730836" cy="115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6"/>
          </p:nvPr>
        </p:nvSpPr>
        <p:spPr>
          <a:xfrm>
            <a:off x="8725949" y="5934896"/>
            <a:ext cx="6925751" cy="1710468"/>
          </a:xfrm>
        </p:spPr>
        <p:txBody>
          <a:bodyPr/>
          <a:lstStyle/>
          <a:p>
            <a:r>
              <a:rPr lang="nl-BE" dirty="0" smtClean="0"/>
              <a:t>III</a:t>
            </a:r>
            <a:endParaRPr lang="nl-BE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3023984" y="8936166"/>
            <a:ext cx="19077828" cy="1047188"/>
          </a:xfrm>
        </p:spPr>
        <p:txBody>
          <a:bodyPr/>
          <a:lstStyle/>
          <a:p>
            <a:r>
              <a:rPr lang="nl-BE" smtClean="0"/>
              <a:t>10 Manières de faire échouer une acquisition.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479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1. Tout passe par vous.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pic>
        <p:nvPicPr>
          <p:cNvPr id="3074" name="Picture 2" descr="fbeeldingsresultaat voor egocentrisch persoon"/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2304"/>
          <a:stretch>
            <a:fillRect/>
          </a:stretch>
        </p:blipFill>
        <p:spPr bwMode="auto">
          <a:xfrm>
            <a:off x="14566611" y="3933757"/>
            <a:ext cx="8736734" cy="77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7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beeldingsresultaat voor clouds"/>
          <p:cNvPicPr>
            <a:picLocks noChangeAspect="1" noChangeArrowheads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79" y="3275745"/>
            <a:ext cx="16964417" cy="95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727816" y="3275745"/>
            <a:ext cx="5589857" cy="9531927"/>
          </a:xfrm>
        </p:spPr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2. Votre Business Plan n’est que pure fiction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3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fbeeldingsresultaat voor rapport illisible"/>
          <p:cNvPicPr>
            <a:picLocks noChangeAspect="1" noChangeArrowheads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179" y="4450259"/>
            <a:ext cx="11200723" cy="67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3. Vos rapports sont incomplets et illisible.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pic>
        <p:nvPicPr>
          <p:cNvPr id="5122" name="Picture 2" descr="fbeeldingsresultaat voor chinese words"/>
          <p:cNvPicPr>
            <a:picLocks noChangeAspect="1" noChangeArrowheads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327" y="7314190"/>
            <a:ext cx="4072672" cy="4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relateerde afbeelding"/>
          <p:cNvPicPr>
            <a:picLocks noChangeAspect="1" noChangeArrowheads="1"/>
          </p:cNvPicPr>
          <p:nvPr/>
        </p:nvPicPr>
        <p:blipFill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0" y="4450259"/>
            <a:ext cx="2621096" cy="26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8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Le Marché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4"/>
          </p:nvPr>
        </p:nvSpPr>
        <p:spPr>
          <a:xfrm>
            <a:off x="6231682" y="6017737"/>
            <a:ext cx="5890437" cy="1077218"/>
          </a:xfrm>
        </p:spPr>
        <p:txBody>
          <a:bodyPr/>
          <a:lstStyle/>
          <a:p>
            <a:r>
              <a:rPr lang="nl-BE" dirty="0" smtClean="0"/>
              <a:t>La transaction à Levier financier / MLBO</a:t>
            </a:r>
            <a:endParaRPr lang="nl-BE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Index</a:t>
            </a:r>
            <a:endParaRPr lang="nl-BE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19608800" y="4030423"/>
            <a:ext cx="3178222" cy="1440779"/>
          </a:xfrm>
        </p:spPr>
        <p:txBody>
          <a:bodyPr/>
          <a:lstStyle/>
          <a:p>
            <a:r>
              <a:rPr lang="nl-BE" dirty="0" smtClean="0"/>
              <a:t>IV</a:t>
            </a:r>
            <a:endParaRPr lang="nl-BE" dirty="0"/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25"/>
          </p:nvPr>
        </p:nvSpPr>
        <p:spPr>
          <a:xfrm>
            <a:off x="18436232" y="6014257"/>
            <a:ext cx="5890437" cy="584775"/>
          </a:xfrm>
        </p:spPr>
        <p:txBody>
          <a:bodyPr/>
          <a:lstStyle/>
          <a:p>
            <a:r>
              <a:rPr lang="nl-BE" dirty="0" smtClean="0"/>
              <a:t>Un exemple détaillé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60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beeldingsresultaat voor good news show"/>
          <p:cNvPicPr>
            <a:picLocks noChangeAspect="1" noChangeArrowheads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055" y="4679807"/>
            <a:ext cx="11177623" cy="62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/>
              <a:t>4</a:t>
            </a:r>
            <a:r>
              <a:rPr lang="nl-BE" sz="5400" dirty="0" smtClean="0"/>
              <a:t>. Good news show!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688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5. Vous êtes le pilot dans le processus.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pic>
        <p:nvPicPr>
          <p:cNvPr id="9220" name="Picture 4" descr="fbeeldingsresultaat voor pilot"/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2" y="4987635"/>
            <a:ext cx="14540052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6. The Hockey Stick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pic>
        <p:nvPicPr>
          <p:cNvPr id="5" name="Picture 2" descr="fbeeldingsresultaat voor hockey stick"/>
          <p:cNvPicPr>
            <a:picLocks noChangeAspect="1" noChangeArrowheads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84" y="4526089"/>
            <a:ext cx="9338614" cy="67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beeldingsresultaat voor people in the sun"/>
          <p:cNvPicPr>
            <a:picLocks noChangeAspect="1" noChangeArrowheads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982" y="3735269"/>
            <a:ext cx="12430831" cy="82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7. It’s all about people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587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89270" y="3750234"/>
            <a:ext cx="11867171" cy="7751677"/>
          </a:xfrm>
        </p:spPr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8. Simplifier les choses 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  <p:pic>
        <p:nvPicPr>
          <p:cNvPr id="12290" name="Picture 2" descr="fbeeldingsresultaat voor simplifier les choses"/>
          <p:cNvPicPr>
            <a:picLocks noChangeAspect="1" noChangeArrowheads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28" y="6160926"/>
            <a:ext cx="15877308" cy="119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3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beeldingsresultaat voor shhhhht"/>
          <p:cNvPicPr>
            <a:picLocks noChangeAspect="1" noChangeArrowheads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21" y="3740727"/>
            <a:ext cx="11604675" cy="79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1012701" y="3429848"/>
            <a:ext cx="7274050" cy="7751677"/>
          </a:xfrm>
        </p:spPr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/>
              <a:t>9</a:t>
            </a:r>
            <a:r>
              <a:rPr lang="nl-BE" sz="5400" dirty="0" smtClean="0"/>
              <a:t>. Confidentialité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669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beeldingsresultaat voor only numbers"/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54" y="3269673"/>
            <a:ext cx="12262610" cy="92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06143" y="3583980"/>
            <a:ext cx="11867171" cy="7751677"/>
          </a:xfrm>
        </p:spPr>
        <p:txBody>
          <a:bodyPr/>
          <a:lstStyle/>
          <a:p>
            <a:pPr algn="ctr"/>
            <a:endParaRPr lang="nl-BE" sz="5400" dirty="0" smtClean="0"/>
          </a:p>
          <a:p>
            <a:pPr algn="ctr"/>
            <a:endParaRPr lang="nl-BE" sz="5400" dirty="0"/>
          </a:p>
          <a:p>
            <a:pPr algn="ctr"/>
            <a:r>
              <a:rPr lang="nl-BE" sz="5400" dirty="0" smtClean="0"/>
              <a:t>10. Que de chiffres </a:t>
            </a:r>
            <a:r>
              <a:rPr lang="mr-IN" sz="5400" dirty="0" smtClean="0"/>
              <a:t>…</a:t>
            </a:r>
            <a:endParaRPr lang="nl-BE" sz="5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10 Manières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78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 smtClean="0"/>
              <a:t>Icafin, Corporate Finance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Didier Vercruysse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 smtClean="0"/>
              <a:t>Berkenlaan 19</a:t>
            </a:r>
          </a:p>
          <a:p>
            <a:r>
              <a:rPr lang="nl-BE" dirty="0" smtClean="0"/>
              <a:t>2610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28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8" y="735794"/>
            <a:ext cx="19794683" cy="1268964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 smtClean="0"/>
              <a:t>Le Marché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541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4800" dirty="0" err="1"/>
              <a:t>Une</a:t>
            </a:r>
            <a:r>
              <a:rPr lang="en-US" sz="4800" dirty="0"/>
              <a:t> </a:t>
            </a:r>
            <a:r>
              <a:rPr lang="en-US" sz="4800" b="1" dirty="0" err="1"/>
              <a:t>société</a:t>
            </a:r>
            <a:r>
              <a:rPr lang="en-US" sz="4800" b="1" dirty="0"/>
              <a:t> </a:t>
            </a:r>
            <a:r>
              <a:rPr lang="en-US" sz="4800" b="1" dirty="0" err="1"/>
              <a:t>cotée</a:t>
            </a:r>
            <a:r>
              <a:rPr lang="en-US" sz="4800" dirty="0"/>
              <a:t> </a:t>
            </a:r>
            <a:endParaRPr lang="en-US" sz="4800" dirty="0" smtClean="0"/>
          </a:p>
          <a:p>
            <a:pPr algn="ctr"/>
            <a:r>
              <a:rPr lang="en-US" sz="4800" dirty="0" err="1" smtClean="0"/>
              <a:t>est</a:t>
            </a:r>
            <a:r>
              <a:rPr lang="en-US" sz="4800" dirty="0" smtClean="0"/>
              <a:t> </a:t>
            </a:r>
            <a:r>
              <a:rPr lang="en-US" sz="4800" dirty="0" err="1"/>
              <a:t>une</a:t>
            </a:r>
            <a:r>
              <a:rPr lang="en-US" sz="4800" dirty="0"/>
              <a:t> </a:t>
            </a:r>
            <a:r>
              <a:rPr lang="en-US" sz="4800" dirty="0" err="1"/>
              <a:t>société</a:t>
            </a:r>
            <a:r>
              <a:rPr lang="en-US" sz="4800" dirty="0"/>
              <a:t> </a:t>
            </a:r>
            <a:r>
              <a:rPr lang="en-US" sz="4800" dirty="0" err="1"/>
              <a:t>dont</a:t>
            </a:r>
            <a:r>
              <a:rPr lang="en-US" sz="4800" dirty="0"/>
              <a:t> les actions </a:t>
            </a:r>
            <a:r>
              <a:rPr lang="en-US" sz="4800" dirty="0" err="1"/>
              <a:t>composant</a:t>
            </a:r>
            <a:r>
              <a:rPr lang="en-US" sz="4800" dirty="0"/>
              <a:t> son capital </a:t>
            </a:r>
            <a:r>
              <a:rPr lang="en-US" sz="4800" dirty="0" err="1"/>
              <a:t>sont</a:t>
            </a:r>
            <a:r>
              <a:rPr lang="en-US" sz="4800" dirty="0"/>
              <a:t> pour tout </a:t>
            </a:r>
            <a:r>
              <a:rPr lang="en-US" sz="4800" dirty="0" err="1"/>
              <a:t>ou</a:t>
            </a:r>
            <a:r>
              <a:rPr lang="en-US" sz="4800" dirty="0"/>
              <a:t> </a:t>
            </a:r>
            <a:r>
              <a:rPr lang="en-US" sz="4800" dirty="0" err="1"/>
              <a:t>partie</a:t>
            </a:r>
            <a:r>
              <a:rPr lang="en-US" sz="4800" dirty="0"/>
              <a:t> </a:t>
            </a:r>
            <a:r>
              <a:rPr lang="en-US" sz="4800" dirty="0" err="1"/>
              <a:t>échangeables</a:t>
            </a:r>
            <a:r>
              <a:rPr lang="en-US" sz="4800" dirty="0"/>
              <a:t> sur </a:t>
            </a:r>
            <a:r>
              <a:rPr lang="en-US" sz="4800" b="1" dirty="0"/>
              <a:t>un </a:t>
            </a:r>
            <a:r>
              <a:rPr lang="en-US" sz="4800" b="1" dirty="0" err="1" smtClean="0"/>
              <a:t>marché</a:t>
            </a:r>
            <a:r>
              <a:rPr lang="en-US" sz="4800" b="1" dirty="0" smtClean="0"/>
              <a:t> </a:t>
            </a:r>
            <a:r>
              <a:rPr lang="en-US" sz="4800" b="1" dirty="0"/>
              <a:t>financier</a:t>
            </a:r>
            <a:r>
              <a:rPr lang="en-US" sz="4800" dirty="0" smtClean="0"/>
              <a:t>.</a:t>
            </a:r>
          </a:p>
          <a:p>
            <a:pPr algn="ctr"/>
            <a:endParaRPr lang="en-US" sz="4800" dirty="0" smtClean="0">
              <a:sym typeface="Wingding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sz="4800" dirty="0" err="1"/>
              <a:t>Une</a:t>
            </a:r>
            <a:r>
              <a:rPr lang="en-US" sz="4800" dirty="0"/>
              <a:t> </a:t>
            </a:r>
            <a:r>
              <a:rPr lang="en-US" sz="4800" b="1" dirty="0" err="1"/>
              <a:t>société</a:t>
            </a:r>
            <a:r>
              <a:rPr lang="en-US" sz="4800" b="1" dirty="0"/>
              <a:t> </a:t>
            </a:r>
            <a:r>
              <a:rPr lang="en-US" sz="4800" b="1" dirty="0" smtClean="0"/>
              <a:t>non-</a:t>
            </a:r>
            <a:r>
              <a:rPr lang="en-US" sz="4800" b="1" dirty="0" err="1" smtClean="0"/>
              <a:t>cotée</a:t>
            </a:r>
            <a:r>
              <a:rPr lang="en-US" sz="4800" dirty="0" smtClean="0"/>
              <a:t> </a:t>
            </a:r>
            <a:endParaRPr lang="en-US" sz="4800" dirty="0"/>
          </a:p>
          <a:p>
            <a:pPr marL="457200" indent="-457200" algn="ctr">
              <a:buFont typeface="Symbol" charset="2"/>
              <a:buChar char="Þ"/>
            </a:pPr>
            <a:r>
              <a:rPr lang="en-US" sz="4800" dirty="0" smtClean="0"/>
              <a:t>pas de </a:t>
            </a:r>
            <a:r>
              <a:rPr lang="en-US" sz="4800" b="1" dirty="0" err="1" smtClean="0"/>
              <a:t>marché</a:t>
            </a:r>
            <a:r>
              <a:rPr lang="en-US" sz="4800" b="1" dirty="0" smtClean="0"/>
              <a:t> financier</a:t>
            </a:r>
            <a:r>
              <a:rPr lang="mr-IN" sz="4800" dirty="0" smtClean="0"/>
              <a:t>…</a:t>
            </a:r>
            <a:endParaRPr lang="nl-BE" sz="4800" dirty="0"/>
          </a:p>
          <a:p>
            <a:pPr algn="ctr"/>
            <a:endParaRPr lang="nl-BE" sz="4800" dirty="0" smtClean="0"/>
          </a:p>
          <a:p>
            <a:pPr algn="ctr"/>
            <a:endParaRPr lang="nl-BE" sz="4800" dirty="0"/>
          </a:p>
          <a:p>
            <a:pPr algn="ctr"/>
            <a:r>
              <a:rPr lang="nl-BE" sz="4800" dirty="0" smtClean="0"/>
              <a:t>Création d’un marché afin de trouver un match</a:t>
            </a:r>
          </a:p>
          <a:p>
            <a:pPr algn="ctr"/>
            <a:r>
              <a:rPr lang="nl-BE" sz="4800" dirty="0" smtClean="0"/>
              <a:t>Willing Seller / Willing Buyer</a:t>
            </a:r>
          </a:p>
          <a:p>
            <a:pPr algn="ctr"/>
            <a:r>
              <a:rPr lang="nl-BE" sz="4800" dirty="0" smtClean="0"/>
              <a:t> </a:t>
            </a:r>
            <a:endParaRPr lang="en-US" sz="4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M&amp;A de la PME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019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800" dirty="0" smtClean="0"/>
              <a:t>Un </a:t>
            </a:r>
            <a:r>
              <a:rPr lang="en-US" sz="4800" dirty="0" err="1" smtClean="0"/>
              <a:t>marché</a:t>
            </a:r>
            <a:r>
              <a:rPr lang="en-US" sz="4800" dirty="0" smtClean="0"/>
              <a:t>..?</a:t>
            </a:r>
          </a:p>
          <a:p>
            <a:pPr algn="ctr"/>
            <a:endParaRPr lang="en-US" dirty="0" smtClean="0">
              <a:sym typeface="Wingding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pPr marL="914400" indent="-914400" algn="ctr">
              <a:lnSpc>
                <a:spcPct val="300000"/>
              </a:lnSpc>
              <a:buFont typeface="+mj-lt"/>
              <a:buAutoNum type="arabicPeriod"/>
            </a:pPr>
            <a:r>
              <a:rPr lang="en-US" sz="4800" dirty="0" smtClean="0"/>
              <a:t>Prix</a:t>
            </a:r>
          </a:p>
          <a:p>
            <a:pPr marL="914400" indent="-914400" algn="ctr">
              <a:lnSpc>
                <a:spcPct val="300000"/>
              </a:lnSpc>
              <a:buFont typeface="+mj-lt"/>
              <a:buAutoNum type="arabicPeriod"/>
            </a:pPr>
            <a:r>
              <a:rPr lang="en-US" sz="4800" dirty="0" smtClean="0"/>
              <a:t>HR</a:t>
            </a:r>
          </a:p>
          <a:p>
            <a:pPr marL="914400" indent="-914400" algn="ctr">
              <a:lnSpc>
                <a:spcPct val="300000"/>
              </a:lnSpc>
              <a:buFont typeface="+mj-lt"/>
              <a:buAutoNum type="arabicPeriod"/>
            </a:pPr>
            <a:r>
              <a:rPr lang="en-US" sz="4800" dirty="0" smtClean="0"/>
              <a:t>Reps &amp; Warranties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669925" y="967812"/>
            <a:ext cx="17938875" cy="966355"/>
          </a:xfrm>
        </p:spPr>
        <p:txBody>
          <a:bodyPr/>
          <a:lstStyle/>
          <a:p>
            <a:r>
              <a:rPr lang="nl-BE" dirty="0" smtClean="0"/>
              <a:t>M&amp;A de la PME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731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beeldingsresultaat voor levier"/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415635"/>
            <a:ext cx="12746182" cy="129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6"/>
          </p:nvPr>
        </p:nvSpPr>
        <p:spPr>
          <a:xfrm>
            <a:off x="8725949" y="5934896"/>
            <a:ext cx="6925751" cy="1710468"/>
          </a:xfrm>
        </p:spPr>
        <p:txBody>
          <a:bodyPr/>
          <a:lstStyle/>
          <a:p>
            <a:r>
              <a:rPr lang="nl-BE" dirty="0" smtClean="0"/>
              <a:t>II</a:t>
            </a:r>
            <a:endParaRPr lang="nl-BE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 smtClean="0"/>
              <a:t>Le MLBO </a:t>
            </a:r>
            <a:r>
              <a:rPr lang="mr-IN" dirty="0" smtClean="0"/>
              <a:t>–</a:t>
            </a:r>
            <a:r>
              <a:rPr lang="nl-BE" dirty="0" smtClean="0"/>
              <a:t> Management Leverage Buy-Out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335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beeldingsresultaat voor 8 fois le ebitd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1" y="4749799"/>
            <a:ext cx="6211466" cy="32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eeldingsresultaat voor La dette"/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829" y="4749799"/>
            <a:ext cx="4903893" cy="36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07" y="1371600"/>
            <a:ext cx="17876943" cy="1270000"/>
          </a:xfrm>
        </p:spPr>
        <p:txBody>
          <a:bodyPr/>
          <a:lstStyle/>
          <a:p>
            <a:r>
              <a:rPr lang="fr-BE" altLang="x-none" sz="8000" dirty="0" smtClean="0"/>
              <a:t>Quel levier?</a:t>
            </a:r>
            <a:endParaRPr lang="en-US" altLang="x-none" sz="80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90507" y="3759200"/>
            <a:ext cx="4903893" cy="5105400"/>
          </a:xfrm>
        </p:spPr>
        <p:txBody>
          <a:bodyPr/>
          <a:lstStyle/>
          <a:p>
            <a:pPr marL="990600" marR="0" lvl="0" indent="-990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dirty="0" smtClean="0"/>
              <a:t>Le profit.</a:t>
            </a:r>
            <a:endParaRPr lang="en-US" altLang="x-none" dirty="0"/>
          </a:p>
        </p:txBody>
      </p:sp>
      <p:pic>
        <p:nvPicPr>
          <p:cNvPr id="1026" name="Picture 2" descr="fbeeldingsresultaat voor le profit"/>
          <p:cNvPicPr>
            <a:picLocks noChangeAspect="1" noChangeArrowheads="1"/>
          </p:cNvPicPr>
          <p:nvPr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49800"/>
            <a:ext cx="3009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951168" y="3759200"/>
            <a:ext cx="4903893" cy="51054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smtClean="0"/>
              <a:t>Le Multiple.</a:t>
            </a:r>
            <a:endParaRPr lang="en-US" altLang="x-none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6865175" y="3735387"/>
            <a:ext cx="4903893" cy="51054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/>
              <a:t>La </a:t>
            </a:r>
            <a:r>
              <a:rPr lang="en-US" altLang="x-none" dirty="0" err="1" smtClean="0"/>
              <a:t>dette</a:t>
            </a:r>
            <a:r>
              <a:rPr lang="en-US" altLang="x-none" dirty="0" smtClean="0"/>
              <a:t>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29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325" y="2159000"/>
            <a:ext cx="7010876" cy="8915400"/>
          </a:xfrm>
        </p:spPr>
        <p:txBody>
          <a:bodyPr/>
          <a:lstStyle/>
          <a:p>
            <a:r>
              <a:rPr lang="en-US" dirty="0" smtClean="0"/>
              <a:t>Levier profit</a:t>
            </a:r>
          </a:p>
          <a:p>
            <a:r>
              <a:rPr lang="en-US" dirty="0" smtClean="0"/>
              <a:t>Levier de la valuation</a:t>
            </a:r>
          </a:p>
          <a:p>
            <a:r>
              <a:rPr lang="en-US" dirty="0" smtClean="0"/>
              <a:t>Levier de diminution de </a:t>
            </a:r>
            <a:r>
              <a:rPr lang="en-US" dirty="0" err="1" smtClean="0"/>
              <a:t>dette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324" y="533400"/>
            <a:ext cx="17876943" cy="1270000"/>
          </a:xfrm>
        </p:spPr>
        <p:txBody>
          <a:bodyPr/>
          <a:lstStyle/>
          <a:p>
            <a:r>
              <a:rPr lang="en-US" dirty="0" smtClean="0"/>
              <a:t>Un levier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426" y="3194050"/>
            <a:ext cx="13381771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07" y="1371600"/>
            <a:ext cx="17876943" cy="1270000"/>
          </a:xfrm>
        </p:spPr>
        <p:txBody>
          <a:bodyPr/>
          <a:lstStyle/>
          <a:p>
            <a:r>
              <a:rPr lang="fr-BE" altLang="x-none" sz="8000" dirty="0" smtClean="0">
                <a:latin typeface="Arial" charset="0"/>
                <a:ea typeface="Arial" charset="0"/>
                <a:cs typeface="Arial" charset="0"/>
              </a:rPr>
              <a:t>Un Exemple</a:t>
            </a:r>
            <a:endParaRPr lang="en-US" altLang="x-none" sz="8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065107" y="4165600"/>
            <a:ext cx="8180493" cy="79756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achète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société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ABC pour 5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fois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le EBITDA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€45m.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décide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de payer 1/3 (€15m)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equity et 2/3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dette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(€30m).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demande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un private equity qui nous </a:t>
            </a:r>
            <a:r>
              <a:rPr lang="en-US" altLang="x-none" dirty="0" err="1" smtClean="0">
                <a:latin typeface="Arial" charset="0"/>
                <a:ea typeface="Arial" charset="0"/>
                <a:cs typeface="Arial" charset="0"/>
              </a:rPr>
              <a:t>donne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€14,6m pour 80% du equity.</a:t>
            </a:r>
          </a:p>
          <a:p>
            <a:pPr marL="990600" indent="-99060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x-non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700" y="2641600"/>
            <a:ext cx="65913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Icafin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680034"/>
      </a:accent1>
      <a:accent2>
        <a:srgbClr val="CCB78A"/>
      </a:accent2>
      <a:accent3>
        <a:srgbClr val="444545"/>
      </a:accent3>
      <a:accent4>
        <a:srgbClr val="9DBBAE"/>
      </a:accent4>
      <a:accent5>
        <a:srgbClr val="56A3A6"/>
      </a:accent5>
      <a:accent6>
        <a:srgbClr val="A30E4C"/>
      </a:accent6>
      <a:hlink>
        <a:srgbClr val="56A3A6"/>
      </a:hlink>
      <a:folHlink>
        <a:srgbClr val="56A3A6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afin" id="{A19B39F7-D8BF-E64E-A52C-B276DAC057A0}" vid="{3F1158EB-F66C-1249-A1CA-46C128B18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40786</TotalTime>
  <Words>445</Words>
  <Application>Microsoft Macintosh PowerPoint</Application>
  <PresentationFormat>Custom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Calibri Light</vt:lpstr>
      <vt:lpstr>Lato</vt:lpstr>
      <vt:lpstr>Lato Light</vt:lpstr>
      <vt:lpstr>Lato Medium</vt:lpstr>
      <vt:lpstr>Lato Semibold</vt:lpstr>
      <vt:lpstr>Lustria</vt:lpstr>
      <vt:lpstr>Roboto Light</vt:lpstr>
      <vt:lpstr>Roboto Regular</vt:lpstr>
      <vt:lpstr>Symbol</vt:lpstr>
      <vt:lpstr>Arial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Quel levier?</vt:lpstr>
      <vt:lpstr>Un levier</vt:lpstr>
      <vt:lpstr>Un Exemple</vt:lpstr>
      <vt:lpstr>Un Exemple</vt:lpstr>
      <vt:lpstr>Société ABC dans le MLBO </vt:lpstr>
      <vt:lpstr>Société ABC</vt:lpstr>
      <vt:lpstr>IRR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Didier Vercruysse</cp:lastModifiedBy>
  <cp:revision>6240</cp:revision>
  <cp:lastPrinted>2017-02-10T10:30:50Z</cp:lastPrinted>
  <dcterms:created xsi:type="dcterms:W3CDTF">2014-11-12T21:47:38Z</dcterms:created>
  <dcterms:modified xsi:type="dcterms:W3CDTF">2018-03-06T20:19:41Z</dcterms:modified>
  <cp:category>http://graphicriver.net/user/jetfabrik</cp:category>
</cp:coreProperties>
</file>